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5" autoAdjust="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8E0A53-BC49-4978-A071-B7D738FF47F3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FB873DE-B3D3-4100-A197-F289AD16D17D}">
      <dgm:prSet phldrT="[Κείμενο]"/>
      <dgm:spPr/>
      <dgm:t>
        <a:bodyPr/>
        <a:lstStyle/>
        <a:p>
          <a:r>
            <a:rPr lang="el-GR" dirty="0" smtClean="0"/>
            <a:t>Την σωστή λειτουργία ενός μεγάλου αριθμού μηχανών </a:t>
          </a:r>
          <a:endParaRPr lang="el-GR" dirty="0"/>
        </a:p>
      </dgm:t>
    </dgm:pt>
    <dgm:pt modelId="{10B4EC44-E7E7-403A-B063-7EEA4C693186}" type="parTrans" cxnId="{99577291-00E2-4FEC-9CD1-68E2BCB34652}">
      <dgm:prSet/>
      <dgm:spPr/>
      <dgm:t>
        <a:bodyPr/>
        <a:lstStyle/>
        <a:p>
          <a:endParaRPr lang="el-GR"/>
        </a:p>
      </dgm:t>
    </dgm:pt>
    <dgm:pt modelId="{EC057606-7A22-43E3-83DC-C12C2ABA5CFC}" type="sibTrans" cxnId="{99577291-00E2-4FEC-9CD1-68E2BCB34652}">
      <dgm:prSet/>
      <dgm:spPr/>
      <dgm:t>
        <a:bodyPr/>
        <a:lstStyle/>
        <a:p>
          <a:endParaRPr lang="el-GR"/>
        </a:p>
      </dgm:t>
    </dgm:pt>
    <dgm:pt modelId="{4DF9FCA1-4305-40C7-A2ED-A1870168002F}">
      <dgm:prSet phldrT="[Κείμενο]"/>
      <dgm:spPr/>
      <dgm:t>
        <a:bodyPr/>
        <a:lstStyle/>
        <a:p>
          <a:r>
            <a:rPr lang="el-GR" dirty="0" smtClean="0"/>
            <a:t>Παράγουμε ηλεκτρικό ρεύμα </a:t>
          </a:r>
          <a:endParaRPr lang="el-GR" dirty="0"/>
        </a:p>
      </dgm:t>
    </dgm:pt>
    <dgm:pt modelId="{FDE5C1E5-C836-4A07-9944-6C0D8EAD3751}" type="parTrans" cxnId="{5CF73D7B-F6C6-4F14-BAEB-8005A1D9EED1}">
      <dgm:prSet/>
      <dgm:spPr/>
      <dgm:t>
        <a:bodyPr/>
        <a:lstStyle/>
        <a:p>
          <a:endParaRPr lang="el-GR"/>
        </a:p>
      </dgm:t>
    </dgm:pt>
    <dgm:pt modelId="{48EBCB35-55ED-4353-8059-65ADF419133F}" type="sibTrans" cxnId="{5CF73D7B-F6C6-4F14-BAEB-8005A1D9EED1}">
      <dgm:prSet/>
      <dgm:spPr/>
      <dgm:t>
        <a:bodyPr/>
        <a:lstStyle/>
        <a:p>
          <a:endParaRPr lang="el-GR"/>
        </a:p>
      </dgm:t>
    </dgm:pt>
    <dgm:pt modelId="{8CC6B317-E7B4-4C6F-8222-F787FDA07CD5}">
      <dgm:prSet phldrT="[Κείμενο]"/>
      <dgm:spPr/>
      <dgm:t>
        <a:bodyPr/>
        <a:lstStyle/>
        <a:p>
          <a:r>
            <a:rPr lang="el-GR" dirty="0" smtClean="0"/>
            <a:t>Ένα ρολόι που λειτουργεί με εκκρεμές  </a:t>
          </a:r>
          <a:endParaRPr lang="el-GR" dirty="0"/>
        </a:p>
      </dgm:t>
    </dgm:pt>
    <dgm:pt modelId="{A3CC57AE-B072-4661-B239-0059C7804FB3}" type="parTrans" cxnId="{74BAD2B2-D259-482A-8E82-519B4B2A1D7D}">
      <dgm:prSet/>
      <dgm:spPr/>
      <dgm:t>
        <a:bodyPr/>
        <a:lstStyle/>
        <a:p>
          <a:endParaRPr lang="el-GR"/>
        </a:p>
      </dgm:t>
    </dgm:pt>
    <dgm:pt modelId="{BB8C0449-E763-44C1-89EB-B180FB38DCA9}" type="sibTrans" cxnId="{74BAD2B2-D259-482A-8E82-519B4B2A1D7D}">
      <dgm:prSet/>
      <dgm:spPr/>
      <dgm:t>
        <a:bodyPr/>
        <a:lstStyle/>
        <a:p>
          <a:endParaRPr lang="el-GR"/>
        </a:p>
      </dgm:t>
    </dgm:pt>
    <dgm:pt modelId="{B8E40E14-1B0A-441C-8AA1-A42B8AEB1D52}">
      <dgm:prSet phldrT="[Κείμενο]"/>
      <dgm:spPr/>
      <dgm:t>
        <a:bodyPr/>
        <a:lstStyle/>
        <a:p>
          <a:r>
            <a:rPr lang="el-GR" dirty="0" smtClean="0"/>
            <a:t>Ο τεχνητός ορίζοντας στα αεροσκάφη και σε άλλα ιπτάμενα μέσα </a:t>
          </a:r>
          <a:endParaRPr lang="el-GR" dirty="0"/>
        </a:p>
      </dgm:t>
    </dgm:pt>
    <dgm:pt modelId="{7B72F80E-CEB4-4FC6-880B-6391BBFDD4AE}" type="parTrans" cxnId="{0AD3A243-F82F-482C-8A6D-DA7905FFDD84}">
      <dgm:prSet/>
      <dgm:spPr/>
      <dgm:t>
        <a:bodyPr/>
        <a:lstStyle/>
        <a:p>
          <a:endParaRPr lang="el-GR"/>
        </a:p>
      </dgm:t>
    </dgm:pt>
    <dgm:pt modelId="{B33A6C86-E5D0-42FA-AE3F-DAB3295AB886}" type="sibTrans" cxnId="{0AD3A243-F82F-482C-8A6D-DA7905FFDD84}">
      <dgm:prSet/>
      <dgm:spPr/>
      <dgm:t>
        <a:bodyPr/>
        <a:lstStyle/>
        <a:p>
          <a:endParaRPr lang="el-GR"/>
        </a:p>
      </dgm:t>
    </dgm:pt>
    <dgm:pt modelId="{448D6DCA-B887-411B-BC43-F2F8F3E3F926}" type="pres">
      <dgm:prSet presAssocID="{A98E0A53-BC49-4978-A071-B7D738FF47F3}" presName="cycle" presStyleCnt="0">
        <dgm:presLayoutVars>
          <dgm:dir/>
          <dgm:resizeHandles val="exact"/>
        </dgm:presLayoutVars>
      </dgm:prSet>
      <dgm:spPr/>
    </dgm:pt>
    <dgm:pt modelId="{35447485-8EA4-416A-B287-6E86210D1A44}" type="pres">
      <dgm:prSet presAssocID="{6FB873DE-B3D3-4100-A197-F289AD16D17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A7A0104-9D70-4FB1-B326-B736376BE3F2}" type="pres">
      <dgm:prSet presAssocID="{6FB873DE-B3D3-4100-A197-F289AD16D17D}" presName="spNode" presStyleCnt="0"/>
      <dgm:spPr/>
    </dgm:pt>
    <dgm:pt modelId="{E0E7A96D-CF82-43D6-9AA7-F26699E6A0D9}" type="pres">
      <dgm:prSet presAssocID="{EC057606-7A22-43E3-83DC-C12C2ABA5CFC}" presName="sibTrans" presStyleLbl="sibTrans1D1" presStyleIdx="0" presStyleCnt="4"/>
      <dgm:spPr/>
    </dgm:pt>
    <dgm:pt modelId="{1A1B2960-3FA1-416D-90F6-AEEC9D31BE7B}" type="pres">
      <dgm:prSet presAssocID="{4DF9FCA1-4305-40C7-A2ED-A1870168002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DCCCA9E-9A9F-4A0D-93A1-3002375A887C}" type="pres">
      <dgm:prSet presAssocID="{4DF9FCA1-4305-40C7-A2ED-A1870168002F}" presName="spNode" presStyleCnt="0"/>
      <dgm:spPr/>
    </dgm:pt>
    <dgm:pt modelId="{4E88F3E1-11DC-4229-8BB9-D69286574321}" type="pres">
      <dgm:prSet presAssocID="{48EBCB35-55ED-4353-8059-65ADF419133F}" presName="sibTrans" presStyleLbl="sibTrans1D1" presStyleIdx="1" presStyleCnt="4"/>
      <dgm:spPr/>
    </dgm:pt>
    <dgm:pt modelId="{5D25E276-82FF-44BD-AE89-9C88BFA334A4}" type="pres">
      <dgm:prSet presAssocID="{8CC6B317-E7B4-4C6F-8222-F787FDA07CD5}" presName="node" presStyleLbl="node1" presStyleIdx="2" presStyleCnt="4">
        <dgm:presLayoutVars>
          <dgm:bulletEnabled val="1"/>
        </dgm:presLayoutVars>
      </dgm:prSet>
      <dgm:spPr/>
    </dgm:pt>
    <dgm:pt modelId="{4D8F55A3-5FEB-4E2A-A2FF-E9E5591AD658}" type="pres">
      <dgm:prSet presAssocID="{8CC6B317-E7B4-4C6F-8222-F787FDA07CD5}" presName="spNode" presStyleCnt="0"/>
      <dgm:spPr/>
    </dgm:pt>
    <dgm:pt modelId="{363EABC0-B42B-460F-85BB-2E9081060DD8}" type="pres">
      <dgm:prSet presAssocID="{BB8C0449-E763-44C1-89EB-B180FB38DCA9}" presName="sibTrans" presStyleLbl="sibTrans1D1" presStyleIdx="2" presStyleCnt="4"/>
      <dgm:spPr/>
    </dgm:pt>
    <dgm:pt modelId="{0B1F369C-99D4-4118-A2FC-5F01676ED1CD}" type="pres">
      <dgm:prSet presAssocID="{B8E40E14-1B0A-441C-8AA1-A42B8AEB1D52}" presName="node" presStyleLbl="node1" presStyleIdx="3" presStyleCnt="4">
        <dgm:presLayoutVars>
          <dgm:bulletEnabled val="1"/>
        </dgm:presLayoutVars>
      </dgm:prSet>
      <dgm:spPr/>
    </dgm:pt>
    <dgm:pt modelId="{8CFCF25E-B1CC-4833-B378-29EE17FE7C54}" type="pres">
      <dgm:prSet presAssocID="{B8E40E14-1B0A-441C-8AA1-A42B8AEB1D52}" presName="spNode" presStyleCnt="0"/>
      <dgm:spPr/>
    </dgm:pt>
    <dgm:pt modelId="{BA0CE1A0-ED1E-4684-8A99-A678C49EB18D}" type="pres">
      <dgm:prSet presAssocID="{B33A6C86-E5D0-42FA-AE3F-DAB3295AB886}" presName="sibTrans" presStyleLbl="sibTrans1D1" presStyleIdx="3" presStyleCnt="4"/>
      <dgm:spPr/>
    </dgm:pt>
  </dgm:ptLst>
  <dgm:cxnLst>
    <dgm:cxn modelId="{83978B66-85E6-4ED6-AE16-912E1C4570A4}" type="presOf" srcId="{6FB873DE-B3D3-4100-A197-F289AD16D17D}" destId="{35447485-8EA4-416A-B287-6E86210D1A44}" srcOrd="0" destOrd="0" presId="urn:microsoft.com/office/officeart/2005/8/layout/cycle6"/>
    <dgm:cxn modelId="{3EC6EF8C-364E-4979-AEDC-136F7AD4529A}" type="presOf" srcId="{B33A6C86-E5D0-42FA-AE3F-DAB3295AB886}" destId="{BA0CE1A0-ED1E-4684-8A99-A678C49EB18D}" srcOrd="0" destOrd="0" presId="urn:microsoft.com/office/officeart/2005/8/layout/cycle6"/>
    <dgm:cxn modelId="{5CF73D7B-F6C6-4F14-BAEB-8005A1D9EED1}" srcId="{A98E0A53-BC49-4978-A071-B7D738FF47F3}" destId="{4DF9FCA1-4305-40C7-A2ED-A1870168002F}" srcOrd="1" destOrd="0" parTransId="{FDE5C1E5-C836-4A07-9944-6C0D8EAD3751}" sibTransId="{48EBCB35-55ED-4353-8059-65ADF419133F}"/>
    <dgm:cxn modelId="{CA28FE96-F7F6-4303-B5A4-8C4B5BA67811}" type="presOf" srcId="{BB8C0449-E763-44C1-89EB-B180FB38DCA9}" destId="{363EABC0-B42B-460F-85BB-2E9081060DD8}" srcOrd="0" destOrd="0" presId="urn:microsoft.com/office/officeart/2005/8/layout/cycle6"/>
    <dgm:cxn modelId="{0AD3A243-F82F-482C-8A6D-DA7905FFDD84}" srcId="{A98E0A53-BC49-4978-A071-B7D738FF47F3}" destId="{B8E40E14-1B0A-441C-8AA1-A42B8AEB1D52}" srcOrd="3" destOrd="0" parTransId="{7B72F80E-CEB4-4FC6-880B-6391BBFDD4AE}" sibTransId="{B33A6C86-E5D0-42FA-AE3F-DAB3295AB886}"/>
    <dgm:cxn modelId="{506345F8-C8A6-48CA-B8CA-C08F990111B3}" type="presOf" srcId="{B8E40E14-1B0A-441C-8AA1-A42B8AEB1D52}" destId="{0B1F369C-99D4-4118-A2FC-5F01676ED1CD}" srcOrd="0" destOrd="0" presId="urn:microsoft.com/office/officeart/2005/8/layout/cycle6"/>
    <dgm:cxn modelId="{F02751EB-EB34-41C5-8C45-00B9D12CDF42}" type="presOf" srcId="{EC057606-7A22-43E3-83DC-C12C2ABA5CFC}" destId="{E0E7A96D-CF82-43D6-9AA7-F26699E6A0D9}" srcOrd="0" destOrd="0" presId="urn:microsoft.com/office/officeart/2005/8/layout/cycle6"/>
    <dgm:cxn modelId="{74BAD2B2-D259-482A-8E82-519B4B2A1D7D}" srcId="{A98E0A53-BC49-4978-A071-B7D738FF47F3}" destId="{8CC6B317-E7B4-4C6F-8222-F787FDA07CD5}" srcOrd="2" destOrd="0" parTransId="{A3CC57AE-B072-4661-B239-0059C7804FB3}" sibTransId="{BB8C0449-E763-44C1-89EB-B180FB38DCA9}"/>
    <dgm:cxn modelId="{B2246ED8-5E5B-4BDF-9D5B-9D7A41030C0F}" type="presOf" srcId="{4DF9FCA1-4305-40C7-A2ED-A1870168002F}" destId="{1A1B2960-3FA1-416D-90F6-AEEC9D31BE7B}" srcOrd="0" destOrd="0" presId="urn:microsoft.com/office/officeart/2005/8/layout/cycle6"/>
    <dgm:cxn modelId="{61F981EB-76EF-45FD-9646-D9402A7B737A}" type="presOf" srcId="{8CC6B317-E7B4-4C6F-8222-F787FDA07CD5}" destId="{5D25E276-82FF-44BD-AE89-9C88BFA334A4}" srcOrd="0" destOrd="0" presId="urn:microsoft.com/office/officeart/2005/8/layout/cycle6"/>
    <dgm:cxn modelId="{89A94DDC-9C9E-4668-ACA2-B9C72EE1832F}" type="presOf" srcId="{48EBCB35-55ED-4353-8059-65ADF419133F}" destId="{4E88F3E1-11DC-4229-8BB9-D69286574321}" srcOrd="0" destOrd="0" presId="urn:microsoft.com/office/officeart/2005/8/layout/cycle6"/>
    <dgm:cxn modelId="{ADAA9CA2-8163-4D6B-B8D6-2F07A4D5DA45}" type="presOf" srcId="{A98E0A53-BC49-4978-A071-B7D738FF47F3}" destId="{448D6DCA-B887-411B-BC43-F2F8F3E3F926}" srcOrd="0" destOrd="0" presId="urn:microsoft.com/office/officeart/2005/8/layout/cycle6"/>
    <dgm:cxn modelId="{99577291-00E2-4FEC-9CD1-68E2BCB34652}" srcId="{A98E0A53-BC49-4978-A071-B7D738FF47F3}" destId="{6FB873DE-B3D3-4100-A197-F289AD16D17D}" srcOrd="0" destOrd="0" parTransId="{10B4EC44-E7E7-403A-B063-7EEA4C693186}" sibTransId="{EC057606-7A22-43E3-83DC-C12C2ABA5CFC}"/>
    <dgm:cxn modelId="{E9A0E831-C4A8-4647-9335-55523502BE62}" type="presParOf" srcId="{448D6DCA-B887-411B-BC43-F2F8F3E3F926}" destId="{35447485-8EA4-416A-B287-6E86210D1A44}" srcOrd="0" destOrd="0" presId="urn:microsoft.com/office/officeart/2005/8/layout/cycle6"/>
    <dgm:cxn modelId="{E316AF33-D6AE-47D8-9CAD-848104DFBEA9}" type="presParOf" srcId="{448D6DCA-B887-411B-BC43-F2F8F3E3F926}" destId="{3A7A0104-9D70-4FB1-B326-B736376BE3F2}" srcOrd="1" destOrd="0" presId="urn:microsoft.com/office/officeart/2005/8/layout/cycle6"/>
    <dgm:cxn modelId="{72220AF2-5A13-45CB-9F19-FC3756127D29}" type="presParOf" srcId="{448D6DCA-B887-411B-BC43-F2F8F3E3F926}" destId="{E0E7A96D-CF82-43D6-9AA7-F26699E6A0D9}" srcOrd="2" destOrd="0" presId="urn:microsoft.com/office/officeart/2005/8/layout/cycle6"/>
    <dgm:cxn modelId="{F4BE9BD6-AEDD-4B18-8A43-6024CC709849}" type="presParOf" srcId="{448D6DCA-B887-411B-BC43-F2F8F3E3F926}" destId="{1A1B2960-3FA1-416D-90F6-AEEC9D31BE7B}" srcOrd="3" destOrd="0" presId="urn:microsoft.com/office/officeart/2005/8/layout/cycle6"/>
    <dgm:cxn modelId="{A52E03C1-76D5-430B-89F3-EE518A39195E}" type="presParOf" srcId="{448D6DCA-B887-411B-BC43-F2F8F3E3F926}" destId="{8DCCCA9E-9A9F-4A0D-93A1-3002375A887C}" srcOrd="4" destOrd="0" presId="urn:microsoft.com/office/officeart/2005/8/layout/cycle6"/>
    <dgm:cxn modelId="{4A0A8572-80BC-45B6-B6ED-6616F6BDDAE1}" type="presParOf" srcId="{448D6DCA-B887-411B-BC43-F2F8F3E3F926}" destId="{4E88F3E1-11DC-4229-8BB9-D69286574321}" srcOrd="5" destOrd="0" presId="urn:microsoft.com/office/officeart/2005/8/layout/cycle6"/>
    <dgm:cxn modelId="{586B316C-7E64-4207-95C0-D41C75ACD7F5}" type="presParOf" srcId="{448D6DCA-B887-411B-BC43-F2F8F3E3F926}" destId="{5D25E276-82FF-44BD-AE89-9C88BFA334A4}" srcOrd="6" destOrd="0" presId="urn:microsoft.com/office/officeart/2005/8/layout/cycle6"/>
    <dgm:cxn modelId="{8FD4FFE3-A2FF-4545-BD59-FC702762780A}" type="presParOf" srcId="{448D6DCA-B887-411B-BC43-F2F8F3E3F926}" destId="{4D8F55A3-5FEB-4E2A-A2FF-E9E5591AD658}" srcOrd="7" destOrd="0" presId="urn:microsoft.com/office/officeart/2005/8/layout/cycle6"/>
    <dgm:cxn modelId="{D080AEDA-FA6F-49B6-8DA9-8F09B03904D9}" type="presParOf" srcId="{448D6DCA-B887-411B-BC43-F2F8F3E3F926}" destId="{363EABC0-B42B-460F-85BB-2E9081060DD8}" srcOrd="8" destOrd="0" presId="urn:microsoft.com/office/officeart/2005/8/layout/cycle6"/>
    <dgm:cxn modelId="{73BBBCA8-84D8-4F97-84EE-2D13AE8A6154}" type="presParOf" srcId="{448D6DCA-B887-411B-BC43-F2F8F3E3F926}" destId="{0B1F369C-99D4-4118-A2FC-5F01676ED1CD}" srcOrd="9" destOrd="0" presId="urn:microsoft.com/office/officeart/2005/8/layout/cycle6"/>
    <dgm:cxn modelId="{2B07641D-81EC-4695-837A-ECDCF0AD2212}" type="presParOf" srcId="{448D6DCA-B887-411B-BC43-F2F8F3E3F926}" destId="{8CFCF25E-B1CC-4833-B378-29EE17FE7C54}" srcOrd="10" destOrd="0" presId="urn:microsoft.com/office/officeart/2005/8/layout/cycle6"/>
    <dgm:cxn modelId="{A0994B81-CC13-4D67-B3FD-DFA769820E88}" type="presParOf" srcId="{448D6DCA-B887-411B-BC43-F2F8F3E3F926}" destId="{BA0CE1A0-ED1E-4684-8A99-A678C49EB18D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447485-8EA4-416A-B287-6E86210D1A44}">
      <dsp:nvSpPr>
        <dsp:cNvPr id="0" name=""/>
        <dsp:cNvSpPr/>
      </dsp:nvSpPr>
      <dsp:spPr>
        <a:xfrm>
          <a:off x="2418672" y="241"/>
          <a:ext cx="1377762" cy="895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Την σωστή λειτουργία ενός μεγάλου αριθμού μηχανών </a:t>
          </a:r>
          <a:endParaRPr lang="el-GR" sz="1100" kern="1200" dirty="0"/>
        </a:p>
      </dsp:txBody>
      <dsp:txXfrm>
        <a:off x="2418672" y="241"/>
        <a:ext cx="1377762" cy="895545"/>
      </dsp:txXfrm>
    </dsp:sp>
    <dsp:sp modelId="{E0E7A96D-CF82-43D6-9AA7-F26699E6A0D9}">
      <dsp:nvSpPr>
        <dsp:cNvPr id="0" name=""/>
        <dsp:cNvSpPr/>
      </dsp:nvSpPr>
      <dsp:spPr>
        <a:xfrm>
          <a:off x="1626741" y="448014"/>
          <a:ext cx="2961623" cy="2961623"/>
        </a:xfrm>
        <a:custGeom>
          <a:avLst/>
          <a:gdLst/>
          <a:ahLst/>
          <a:cxnLst/>
          <a:rect l="0" t="0" r="0" b="0"/>
          <a:pathLst>
            <a:path>
              <a:moveTo>
                <a:pt x="2179637" y="175267"/>
              </a:moveTo>
              <a:arcTo wR="1480811" hR="1480811" stAng="17889542" swAng="26282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B2960-3FA1-416D-90F6-AEEC9D31BE7B}">
      <dsp:nvSpPr>
        <dsp:cNvPr id="0" name=""/>
        <dsp:cNvSpPr/>
      </dsp:nvSpPr>
      <dsp:spPr>
        <a:xfrm>
          <a:off x="3899483" y="1481053"/>
          <a:ext cx="1377762" cy="895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Παράγουμε ηλεκτρικό ρεύμα </a:t>
          </a:r>
          <a:endParaRPr lang="el-GR" sz="1100" kern="1200" dirty="0"/>
        </a:p>
      </dsp:txBody>
      <dsp:txXfrm>
        <a:off x="3899483" y="1481053"/>
        <a:ext cx="1377762" cy="895545"/>
      </dsp:txXfrm>
    </dsp:sp>
    <dsp:sp modelId="{4E88F3E1-11DC-4229-8BB9-D69286574321}">
      <dsp:nvSpPr>
        <dsp:cNvPr id="0" name=""/>
        <dsp:cNvSpPr/>
      </dsp:nvSpPr>
      <dsp:spPr>
        <a:xfrm>
          <a:off x="1626741" y="448014"/>
          <a:ext cx="2961623" cy="2961623"/>
        </a:xfrm>
        <a:custGeom>
          <a:avLst/>
          <a:gdLst/>
          <a:ahLst/>
          <a:cxnLst/>
          <a:rect l="0" t="0" r="0" b="0"/>
          <a:pathLst>
            <a:path>
              <a:moveTo>
                <a:pt x="2888857" y="1939301"/>
              </a:moveTo>
              <a:arcTo wR="1480811" hR="1480811" stAng="1082180" swAng="26282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25E276-82FF-44BD-AE89-9C88BFA334A4}">
      <dsp:nvSpPr>
        <dsp:cNvPr id="0" name=""/>
        <dsp:cNvSpPr/>
      </dsp:nvSpPr>
      <dsp:spPr>
        <a:xfrm>
          <a:off x="2418672" y="2961864"/>
          <a:ext cx="1377762" cy="895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Ένα ρολόι που λειτουργεί με εκκρεμές  </a:t>
          </a:r>
          <a:endParaRPr lang="el-GR" sz="1100" kern="1200" dirty="0"/>
        </a:p>
      </dsp:txBody>
      <dsp:txXfrm>
        <a:off x="2418672" y="2961864"/>
        <a:ext cx="1377762" cy="895545"/>
      </dsp:txXfrm>
    </dsp:sp>
    <dsp:sp modelId="{363EABC0-B42B-460F-85BB-2E9081060DD8}">
      <dsp:nvSpPr>
        <dsp:cNvPr id="0" name=""/>
        <dsp:cNvSpPr/>
      </dsp:nvSpPr>
      <dsp:spPr>
        <a:xfrm>
          <a:off x="1626741" y="448014"/>
          <a:ext cx="2961623" cy="2961623"/>
        </a:xfrm>
        <a:custGeom>
          <a:avLst/>
          <a:gdLst/>
          <a:ahLst/>
          <a:cxnLst/>
          <a:rect l="0" t="0" r="0" b="0"/>
          <a:pathLst>
            <a:path>
              <a:moveTo>
                <a:pt x="781986" y="2786356"/>
              </a:moveTo>
              <a:arcTo wR="1480811" hR="1480811" stAng="7089542" swAng="26282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F369C-99D4-4118-A2FC-5F01676ED1CD}">
      <dsp:nvSpPr>
        <dsp:cNvPr id="0" name=""/>
        <dsp:cNvSpPr/>
      </dsp:nvSpPr>
      <dsp:spPr>
        <a:xfrm>
          <a:off x="937860" y="1481053"/>
          <a:ext cx="1377762" cy="895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Ο τεχνητός ορίζοντας στα αεροσκάφη και σε άλλα ιπτάμενα μέσα </a:t>
          </a:r>
          <a:endParaRPr lang="el-GR" sz="1100" kern="1200" dirty="0"/>
        </a:p>
      </dsp:txBody>
      <dsp:txXfrm>
        <a:off x="937860" y="1481053"/>
        <a:ext cx="1377762" cy="895545"/>
      </dsp:txXfrm>
    </dsp:sp>
    <dsp:sp modelId="{BA0CE1A0-ED1E-4684-8A99-A678C49EB18D}">
      <dsp:nvSpPr>
        <dsp:cNvPr id="0" name=""/>
        <dsp:cNvSpPr/>
      </dsp:nvSpPr>
      <dsp:spPr>
        <a:xfrm>
          <a:off x="1626741" y="448014"/>
          <a:ext cx="2961623" cy="2961623"/>
        </a:xfrm>
        <a:custGeom>
          <a:avLst/>
          <a:gdLst/>
          <a:ahLst/>
          <a:cxnLst/>
          <a:rect l="0" t="0" r="0" b="0"/>
          <a:pathLst>
            <a:path>
              <a:moveTo>
                <a:pt x="72766" y="1022322"/>
              </a:moveTo>
              <a:arcTo wR="1480811" hR="1480811" stAng="11882180" swAng="26282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l-GR" smtClean="0"/>
              <a:t>Παιδαγωγικό Τμήμα Δημοτικης Εκπαίδευσης</a:t>
            </a:r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84780-AA53-4C27-9C96-608613328C64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l-GR" smtClean="0"/>
              <a:t>Παιδαγωγικό Τμήμα Δημοτικης Εκπαίδευσης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9F942-E2CF-407C-84B1-20F1E77ADBC0}" type="datetimeFigureOut">
              <a:rPr lang="el-GR" smtClean="0"/>
              <a:t>23/4/2018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22A29-05BA-427C-B376-563667A1B9D7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22A29-05BA-427C-B376-563667A1B9D7}" type="slidenum">
              <a:rPr lang="el-GR" smtClean="0"/>
              <a:t>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κεφαλίδας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l-GR" smtClean="0"/>
              <a:t>Παιδαγωγικό Τμήμα Δημοτικης Εκπαίδευσης</a:t>
            </a:r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3092-51E5-45F0-B19C-CEBAAA0713F3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785919" y="6286522"/>
            <a:ext cx="2895600" cy="365125"/>
          </a:xfrm>
        </p:spPr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4F1E-1A7C-4851-9414-539DCCB4C968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37E1-F02E-44A6-92BC-8E8C5B427E07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6166-BBA5-4F66-AA0E-232B682DC09F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5995-E8C1-42E3-BA7A-2EC194BF8E95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B1C70-E2BE-47B1-9502-19CB0EA5D618}" type="datetime1">
              <a:rPr lang="el-GR" smtClean="0"/>
              <a:t>23/4/2018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C817-AD5B-4840-A0DD-9153593B5259}" type="datetime1">
              <a:rPr lang="el-GR" smtClean="0"/>
              <a:t>23/4/2018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FD70-DA9E-490C-8467-52D5E0403D9D}" type="datetime1">
              <a:rPr lang="el-GR" smtClean="0"/>
              <a:t>23/4/2018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AC1D-5F02-4E5B-A491-29AEB2F5F0AA}" type="datetime1">
              <a:rPr lang="el-GR" smtClean="0"/>
              <a:t>23/4/2018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80D-C1AE-46B0-9E02-31353BFDE7D9}" type="datetime1">
              <a:rPr lang="el-GR" smtClean="0"/>
              <a:t>23/4/2018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5399-1C4C-4A58-8CBA-8DAA24059138}" type="datetime1">
              <a:rPr lang="el-GR" smtClean="0"/>
              <a:t>23/4/2018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D27B6-9AAB-4557-BD05-3557D2BFB1D1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  <p:sp>
        <p:nvSpPr>
          <p:cNvPr id="7" name="6 - TextBox"/>
          <p:cNvSpPr txBox="1"/>
          <p:nvPr userDrawn="1"/>
        </p:nvSpPr>
        <p:spPr>
          <a:xfrm>
            <a:off x="2143108" y="214291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Παιδαγωγικό Τμήμα Δημοτικής Εκπαίδευσης </a:t>
            </a:r>
            <a:endParaRPr lang="el-GR" i="1" dirty="0"/>
          </a:p>
        </p:txBody>
      </p:sp>
      <p:pic>
        <p:nvPicPr>
          <p:cNvPr id="22530" name="Picture 2" descr="Î£ÏÎµÏÎ¹ÎºÎ® ÎµÎ¹ÎºÏÎ½Î±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" y="4686301"/>
            <a:ext cx="2105025" cy="2171701"/>
          </a:xfrm>
          <a:prstGeom prst="rect">
            <a:avLst/>
          </a:prstGeom>
          <a:noFill/>
        </p:spPr>
      </p:pic>
      <p:pic>
        <p:nvPicPr>
          <p:cNvPr id="22531" name="Picture 3" descr="C:\Users\ΖΗΣΗΣ\Desktop\maria\αρχείο λήψης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" y="0"/>
            <a:ext cx="2095500" cy="2095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l.wikipedia.org/wiki/%CE%9C%CE%AC%CE%B6%CE%B1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l.wikipedia.org/wiki/%CE%89%CE%BB%CE%B9%CE%BF" TargetMode="External"/><Relationship Id="rId2" Type="http://schemas.openxmlformats.org/officeDocument/2006/relationships/hyperlink" Target="https://el.wikipedia.org/wiki/%CE%93%CE%B7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l.wikipedia.org/wiki/%CE%97%CE%BB%CE%B5%CE%BA%CF%84%CF%81%CE%BF%CE%BC%CE%B1%CE%B3%CE%BD%CE%B7%CF%84%CE%B9%CF%83%CE%BC%CF%8C%CF%82" TargetMode="External"/><Relationship Id="rId2" Type="http://schemas.openxmlformats.org/officeDocument/2006/relationships/hyperlink" Target="https://el.wikipedia.org/wiki/%CE%98%CE%B5%CE%BC%CE%B5%CE%BB%CE%B9%CF%8E%CE%B4%CE%B7%CF%82_%CE%B1%CE%BB%CE%BB%CE%B7%CE%BB%CE%B5%CF%80%CE%AF%CE%B4%CF%81%CE%B1%CF%83%CE%B7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l.wikipedia.org/wiki/%CE%99%CF%83%CF%87%CF%85%CF%81%CE%AE_%CE%B1%CE%BB%CE%BB%CE%B7%CE%BB%CE%B5%CF%80%CE%AF%CE%B4%CF%81%CE%B1%CF%83%CE%B7" TargetMode="External"/><Relationship Id="rId4" Type="http://schemas.openxmlformats.org/officeDocument/2006/relationships/hyperlink" Target="https://el.wikipedia.org/wiki/%CE%91%CF%83%CE%B8%CE%B5%CE%BD%CE%AE%CF%82_%CE%B1%CE%BB%CE%BB%CE%B7%CE%BB%CE%B5%CF%80%CE%AF%CE%B4%CF%81%CE%B1%CF%83%CE%B7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214414" y="1928802"/>
            <a:ext cx="7215238" cy="121444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l-GR" dirty="0" smtClean="0"/>
              <a:t>ΠΛΗΡΟΦΟΡΙΚΗ ΚΑΙ ΝΕΕΣ ΤΕΧΝΟΛΟΓΙΕΣ ΣΤΗΝ ΕΚΠΑΙΔΕΥΣΗ 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ΜΑΡΙΑ ΣΟΛΑΚΗ</a:t>
            </a:r>
          </a:p>
          <a:p>
            <a:r>
              <a:rPr lang="el-GR" dirty="0" smtClean="0"/>
              <a:t>Α.Ε.Μ.4523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143108" y="1000108"/>
            <a:ext cx="6286544" cy="71438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Η ΒΑΡΥΤΗΤΑ 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428728" y="3143248"/>
            <a:ext cx="6400800" cy="1752600"/>
          </a:xfrm>
        </p:spPr>
        <p:txBody>
          <a:bodyPr>
            <a:normAutofit fontScale="47500" lnSpcReduction="20000"/>
          </a:bodyPr>
          <a:lstStyle/>
          <a:p>
            <a:r>
              <a:rPr lang="el-GR" dirty="0"/>
              <a:t> Β</a:t>
            </a:r>
            <a:r>
              <a:rPr lang="el-GR" dirty="0" smtClean="0"/>
              <a:t>αρύτητα</a:t>
            </a:r>
            <a:r>
              <a:rPr lang="el-GR" dirty="0"/>
              <a:t> ονομάζεται η ιδιότητα των υλικών σωμάτων να έλκουν και να έλκονται αμοιβαία με άλλα υλικά σώματα. Τα </a:t>
            </a:r>
            <a:r>
              <a:rPr lang="el-GR" dirty="0" err="1"/>
              <a:t>ελκόμενα</a:t>
            </a:r>
            <a:r>
              <a:rPr lang="el-GR" dirty="0"/>
              <a:t> σώματα κινούνται με επιταχυνόμενη κίνηση προς το έλκον σώμα. Οι έλξεις είναι αμοιβαίες. Το μέτρο της αντίστασης, που παρουσιάζει κάθε σώμα στη μεταβολή της κινητικής του κατάστασης, το ονομάζουμε </a:t>
            </a:r>
            <a:r>
              <a:rPr lang="el-GR" dirty="0">
                <a:hlinkClick r:id="rId2" tooltip="Μάζα"/>
              </a:rPr>
              <a:t>μάζ</a:t>
            </a:r>
            <a:r>
              <a:rPr lang="el-GR" i="1" dirty="0">
                <a:hlinkClick r:id="rId2" tooltip="Μάζα"/>
              </a:rPr>
              <a:t>α</a:t>
            </a:r>
            <a:r>
              <a:rPr lang="el-GR" i="1" dirty="0"/>
              <a:t> του σώματος</a:t>
            </a:r>
            <a:r>
              <a:rPr lang="el-GR" dirty="0"/>
              <a:t>. Η δύναμη έλξης, που ονομάζεται βάρος, είναι μεγαλύτερη όταν τα σώματα είναι πλησιέστερα ή όταν έχουν μεγαλύτερη μάζα.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857356" y="1857364"/>
            <a:ext cx="7000924" cy="1143006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Ποιος ανακάλυψε την βαρύτητα;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57291" y="3286125"/>
            <a:ext cx="6400800" cy="2071702"/>
          </a:xfrm>
        </p:spPr>
        <p:txBody>
          <a:bodyPr>
            <a:normAutofit fontScale="55000" lnSpcReduction="20000"/>
          </a:bodyPr>
          <a:lstStyle/>
          <a:p>
            <a:r>
              <a:rPr lang="el-GR" dirty="0" smtClean="0"/>
              <a:t>Ο Νεύτωνας ανακάλυψε την βαρύτητα βαρύτητα. Στη</a:t>
            </a:r>
            <a:r>
              <a:rPr lang="el-GR" dirty="0"/>
              <a:t> </a:t>
            </a:r>
            <a:r>
              <a:rPr lang="el-GR" dirty="0">
                <a:hlinkClick r:id="rId2" tooltip="Γη"/>
              </a:rPr>
              <a:t>γη</a:t>
            </a:r>
            <a:r>
              <a:rPr lang="el-GR" dirty="0"/>
              <a:t> έλκει τα υλικά σώματα και προκαλεί την πτώση τους στην επιφάνειά της όταν αφεθούν ελεύθερα. Επιπροσθέτως, η βαρύτητα είναι η αιτία της ύπαρξης της γης, του ήλιου και των άλλων αστρικών σωμάτων. Χωρίς αυτή δεν θα υπήρχε ζωή, όπως τη γνωρίζουμε σήμερα. Η βαρύτητα είναι επίσης υπεύθυνη για την τροχιά της γης και των υπόλοιπων πλανητών γύρω από τον </a:t>
            </a:r>
            <a:r>
              <a:rPr lang="el-GR" dirty="0">
                <a:hlinkClick r:id="rId3" tooltip="Ήλιο"/>
              </a:rPr>
              <a:t>ήλιο</a:t>
            </a:r>
            <a:r>
              <a:rPr lang="el-GR" dirty="0"/>
              <a:t>, την τροχιά της σελήνης γύρω από τη </a:t>
            </a:r>
            <a:r>
              <a:rPr lang="el-GR" dirty="0">
                <a:hlinkClick r:id="rId2" tooltip="Γη"/>
              </a:rPr>
              <a:t>γη</a:t>
            </a:r>
            <a:r>
              <a:rPr lang="el-GR" dirty="0"/>
              <a:t>, τον σχηματισμό παλιρροιών και άλλα φυσικά φαινόμενα που παρατηρούμε.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071670" y="1571612"/>
            <a:ext cx="6929486" cy="92869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Πως μας επηρεάζει η βαρύτητα;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graphicFrame>
        <p:nvGraphicFramePr>
          <p:cNvPr id="9" name="8 - Διάγραμμα"/>
          <p:cNvGraphicFramePr/>
          <p:nvPr/>
        </p:nvGraphicFramePr>
        <p:xfrm>
          <a:off x="2071669" y="2714620"/>
          <a:ext cx="6215107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214414" y="2000240"/>
            <a:ext cx="7072361" cy="1214444"/>
          </a:xfrm>
        </p:spPr>
        <p:txBody>
          <a:bodyPr/>
          <a:lstStyle/>
          <a:p>
            <a:r>
              <a:rPr lang="el-GR" dirty="0" smtClean="0"/>
              <a:t>Η βαρύτητα στη σελήνη 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r>
              <a:rPr lang="el-GR" dirty="0">
                <a:solidFill>
                  <a:schemeClr val="tx1"/>
                </a:solidFill>
              </a:rPr>
              <a:t>Η βαρύτητα είναι μία από τις </a:t>
            </a:r>
            <a:r>
              <a:rPr lang="el-GR" dirty="0">
                <a:solidFill>
                  <a:schemeClr val="tx1"/>
                </a:solidFill>
                <a:hlinkClick r:id="rId2" tooltip="Θεμελιώδης αλληλεπίδραση"/>
              </a:rPr>
              <a:t>τέσσερις βασικές αλληλεπιδράσεις</a:t>
            </a:r>
            <a:r>
              <a:rPr lang="el-GR" dirty="0">
                <a:solidFill>
                  <a:schemeClr val="tx1"/>
                </a:solidFill>
              </a:rPr>
              <a:t> στη φύση. Οι άλλες τρεις είναι η </a:t>
            </a:r>
            <a:r>
              <a:rPr lang="el-GR" dirty="0">
                <a:solidFill>
                  <a:schemeClr val="tx1"/>
                </a:solidFill>
                <a:hlinkClick r:id="rId3" tooltip="Ηλεκτρομαγνητισμός"/>
              </a:rPr>
              <a:t>ηλεκτρομαγνητική δύναμη</a:t>
            </a:r>
            <a:r>
              <a:rPr lang="el-GR" dirty="0">
                <a:solidFill>
                  <a:schemeClr val="tx1"/>
                </a:solidFill>
              </a:rPr>
              <a:t>, η </a:t>
            </a:r>
            <a:r>
              <a:rPr lang="el-GR" dirty="0">
                <a:solidFill>
                  <a:schemeClr val="tx1"/>
                </a:solidFill>
                <a:hlinkClick r:id="rId4" tooltip="Ασθενής αλληλεπίδραση"/>
              </a:rPr>
              <a:t>ασθενής πυρηνική</a:t>
            </a:r>
            <a:r>
              <a:rPr lang="el-GR" dirty="0">
                <a:solidFill>
                  <a:schemeClr val="tx1"/>
                </a:solidFill>
              </a:rPr>
              <a:t> και η </a:t>
            </a:r>
            <a:r>
              <a:rPr lang="el-GR" dirty="0">
                <a:solidFill>
                  <a:schemeClr val="tx1"/>
                </a:solidFill>
                <a:hlinkClick r:id="rId5" tooltip="Ισχυρή αλληλεπίδραση"/>
              </a:rPr>
              <a:t>ισχυρή πυρηνική</a:t>
            </a:r>
            <a:r>
              <a:rPr lang="el-GR" dirty="0">
                <a:solidFill>
                  <a:schemeClr val="tx1"/>
                </a:solidFill>
              </a:rPr>
              <a:t>. Η βαρύτητα είναι η πιο αδύναμη από τις τέσσερις αλληλεπιδράσεις, αλλά δρα σε μεγάλες αποστάσεις και είναι πάντοτε ελκτική.</a:t>
            </a:r>
          </a:p>
          <a:p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428860" y="1071546"/>
            <a:ext cx="6357982" cy="928692"/>
          </a:xfrm>
        </p:spPr>
        <p:txBody>
          <a:bodyPr/>
          <a:lstStyle/>
          <a:p>
            <a:r>
              <a:rPr lang="el-GR" dirty="0" smtClean="0"/>
              <a:t>Επίλογος 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500167" y="2214554"/>
            <a:ext cx="6400800" cy="1752600"/>
          </a:xfrm>
        </p:spPr>
        <p:txBody>
          <a:bodyPr/>
          <a:lstStyle/>
          <a:p>
            <a:r>
              <a:rPr lang="el-GR" dirty="0" smtClean="0"/>
              <a:t>Σας ευχαριστώ 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pic>
        <p:nvPicPr>
          <p:cNvPr id="6" name="5 - Εικόνα" descr="gravity_episode_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5" y="3214687"/>
            <a:ext cx="3643339" cy="27325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94</Words>
  <Application>Microsoft Office PowerPoint</Application>
  <PresentationFormat>Προβολή στην οθόνη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Θέμα του Office</vt:lpstr>
      <vt:lpstr>ΠΛΗΡΟΦΟΡΙΚΗ ΚΑΙ ΝΕΕΣ ΤΕΧΝΟΛΟΓΙΕΣ ΣΤΗΝ ΕΚΠΑΙΔΕΥΣΗ </vt:lpstr>
      <vt:lpstr>Η ΒΑΡΥΤΗΤΑ </vt:lpstr>
      <vt:lpstr>Ποιος ανακάλυψε την βαρύτητα;</vt:lpstr>
      <vt:lpstr>Πως μας επηρεάζει η βαρύτητα;</vt:lpstr>
      <vt:lpstr>Η βαρύτητα στη σελήνη </vt:lpstr>
      <vt:lpstr>Επίλογος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ΖΗΣΗΣ</dc:creator>
  <cp:lastModifiedBy>ΖΗΣΗΣ</cp:lastModifiedBy>
  <cp:revision>13</cp:revision>
  <dcterms:created xsi:type="dcterms:W3CDTF">2018-04-23T18:02:29Z</dcterms:created>
  <dcterms:modified xsi:type="dcterms:W3CDTF">2018-04-23T19:58:01Z</dcterms:modified>
</cp:coreProperties>
</file>